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4"/>
  </p:notes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3" r:id="rId16"/>
    <p:sldId id="268" r:id="rId17"/>
    <p:sldId id="274" r:id="rId18"/>
    <p:sldId id="275" r:id="rId19"/>
    <p:sldId id="269" r:id="rId20"/>
    <p:sldId id="270" r:id="rId21"/>
    <p:sldId id="271" r:id="rId22"/>
    <p:sldId id="272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31" roundtripDataSignature="AMtx7misVlCsqn473GQ2cT08M1dxEOIX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D2A1BA-23F4-5C0F-282F-972529948CA4}" v="1756" dt="2021-03-02T14:52:21.446"/>
    <p1510:client id="{1AE2FE75-61D2-EFFE-1A06-CA8CAC5FF756}" v="2" dt="2021-03-02T22:17:06.785"/>
    <p1510:client id="{3B09AAC5-82C7-AF10-BD20-48B5D45B8334}" v="3" dt="2021-02-09T11:18:00.176"/>
    <p1510:client id="{B294B09F-40E0-B000-DF8B-DA89B1A06BED}" v="7" dt="2021-03-03T08:12:04.799"/>
    <p1510:client id="{C9C03E04-70AF-4F66-A74C-4C7049AC8993}" v="7" dt="2021-03-02T22:06:58.610"/>
    <p1510:client id="{DC4F2B4F-F2BE-D49A-3B8F-89BCED937CDF}" v="277" dt="2021-02-09T11:23:32.647"/>
    <p1510:client id="{EF19146C-CB13-4772-BD93-8A4FED790D91}" v="243" dt="2021-02-09T19:14:05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customschemas.google.com/relationships/presentationmetadata" Target="meta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1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31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7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36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85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72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37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57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4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21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2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08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Aq4oKSYfI4?feature=oembed" TargetMode="Externa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7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574634" y="5346567"/>
            <a:ext cx="10592174" cy="1000655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algn="l"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fr-FR" sz="3200">
                <a:solidFill>
                  <a:schemeClr val="tx1">
                    <a:lumMod val="75000"/>
                    <a:lumOff val="25000"/>
                  </a:schemeClr>
                </a:solidFill>
              </a:rPr>
              <a:t>Projet : The  Face Tracker</a:t>
            </a:r>
            <a:r>
              <a:rPr lang="fr-FR" sz="3100">
                <a:solidFill>
                  <a:schemeClr val="tx2"/>
                </a:solidFill>
              </a:rPr>
              <a:t>   </a:t>
            </a:r>
            <a:br>
              <a:rPr lang="fr-FR" sz="3100"/>
            </a:br>
            <a:endParaRPr lang="fr-FR" sz="3100">
              <a:solidFill>
                <a:schemeClr val="tx2"/>
              </a:solidFill>
            </a:endParaRPr>
          </a:p>
        </p:txBody>
      </p:sp>
      <p:pic>
        <p:nvPicPr>
          <p:cNvPr id="2" name="Image 2" descr="Une image contenant miroir, intérieur&#10;&#10;Description générée automatiquement">
            <a:extLst>
              <a:ext uri="{FF2B5EF4-FFF2-40B4-BE49-F238E27FC236}">
                <a16:creationId xmlns:a16="http://schemas.microsoft.com/office/drawing/2014/main" id="{7A31B6A8-8FCB-4B40-B5FA-8E88930461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69" b="11391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116" name="Group 119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574634" y="6076031"/>
            <a:ext cx="9416898" cy="484374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SzPts val="2400"/>
              <a:buNone/>
            </a:pPr>
            <a:r>
              <a:rPr lang="fr-FR" sz="2000">
                <a:solidFill>
                  <a:schemeClr val="tx1">
                    <a:lumMod val="65000"/>
                    <a:lumOff val="35000"/>
                  </a:schemeClr>
                </a:solidFill>
              </a:rPr>
              <a:t>LERONDEAU RAVEL CAPUANO ARNOUX</a:t>
            </a: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F051A513-4708-4906-8F32-7CCB7F4CD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0196" y="5707724"/>
            <a:ext cx="1693653" cy="9404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4. La détection de visage </a:t>
            </a:r>
            <a:endParaRPr/>
          </a:p>
        </p:txBody>
      </p:sp>
      <p:sp>
        <p:nvSpPr>
          <p:cNvPr id="174" name="Google Shape;174;p1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fr-FR"/>
              <a:t>Ici nous allons confronter 2 modèles de détections de visages et les comparer pour choisir le plus performant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 txBox="1">
            <a:spLocks noGrp="1"/>
          </p:cNvSpPr>
          <p:nvPr>
            <p:ph idx="1"/>
          </p:nvPr>
        </p:nvSpPr>
        <p:spPr>
          <a:xfrm>
            <a:off x="838200" y="1306080"/>
            <a:ext cx="10515600" cy="4966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77190" indent="-285750">
              <a:spcBef>
                <a:spcPts val="0"/>
              </a:spcBef>
              <a:buSzPts val="2000"/>
            </a:pPr>
            <a:r>
              <a:rPr lang="en-US" sz="2000">
                <a:cs typeface="Calibri"/>
              </a:rPr>
              <a:t>Les </a:t>
            </a:r>
            <a:r>
              <a:rPr lang="en-US" sz="2000" err="1">
                <a:cs typeface="Calibri"/>
              </a:rPr>
              <a:t>librairies</a:t>
            </a:r>
            <a:r>
              <a:rPr lang="en-US" sz="2000">
                <a:cs typeface="Calibri"/>
              </a:rPr>
              <a:t> OpenCV "</a:t>
            </a:r>
            <a:r>
              <a:rPr lang="en-US" sz="2000" err="1">
                <a:cs typeface="Calibri"/>
              </a:rPr>
              <a:t>Haarcascade</a:t>
            </a:r>
            <a:r>
              <a:rPr lang="en-US" sz="2000">
                <a:cs typeface="Calibri"/>
              </a:rPr>
              <a:t>" </a:t>
            </a:r>
            <a:r>
              <a:rPr lang="en-US" sz="2000" err="1">
                <a:ea typeface="+mn-lt"/>
                <a:cs typeface="+mn-lt"/>
              </a:rPr>
              <a:t>sont</a:t>
            </a:r>
            <a:r>
              <a:rPr lang="en-US" sz="2000">
                <a:ea typeface="+mn-lt"/>
                <a:cs typeface="+mn-lt"/>
              </a:rPr>
              <a:t> des </a:t>
            </a:r>
            <a:r>
              <a:rPr lang="en-US" sz="2000" err="1">
                <a:ea typeface="+mn-lt"/>
                <a:cs typeface="+mn-lt"/>
              </a:rPr>
              <a:t>algorithmes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détection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d'objets</a:t>
            </a:r>
            <a:r>
              <a:rPr lang="en-US" sz="2000">
                <a:ea typeface="+mn-lt"/>
                <a:cs typeface="+mn-lt"/>
              </a:rPr>
              <a:t> en Machine Learning. </a:t>
            </a:r>
          </a:p>
          <a:p>
            <a:pPr marL="377190" indent="-285750">
              <a:spcBef>
                <a:spcPts val="0"/>
              </a:spcBef>
              <a:buSzPts val="2000"/>
            </a:pPr>
            <a:r>
              <a:rPr lang="en-US" sz="2000" err="1">
                <a:ea typeface="+mn-lt"/>
                <a:cs typeface="+mn-lt"/>
              </a:rPr>
              <a:t>Ils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utilisent</a:t>
            </a:r>
            <a:r>
              <a:rPr lang="en-US" sz="2000">
                <a:ea typeface="+mn-lt"/>
                <a:cs typeface="+mn-lt"/>
              </a:rPr>
              <a:t> les </a:t>
            </a:r>
            <a:r>
              <a:rPr lang="en-US" sz="2000" err="1">
                <a:ea typeface="+mn-lt"/>
                <a:cs typeface="+mn-lt"/>
              </a:rPr>
              <a:t>caractéristiques</a:t>
            </a:r>
            <a:r>
              <a:rPr lang="en-US" sz="2000">
                <a:ea typeface="+mn-lt"/>
                <a:cs typeface="+mn-lt"/>
              </a:rPr>
              <a:t> de Haar pour </a:t>
            </a:r>
            <a:r>
              <a:rPr lang="en-US" sz="2000" err="1">
                <a:ea typeface="+mn-lt"/>
                <a:cs typeface="+mn-lt"/>
              </a:rPr>
              <a:t>déterminer</a:t>
            </a:r>
            <a:r>
              <a:rPr lang="en-US" sz="2000">
                <a:ea typeface="+mn-lt"/>
                <a:cs typeface="+mn-lt"/>
              </a:rPr>
              <a:t> la </a:t>
            </a:r>
            <a:r>
              <a:rPr lang="en-US" sz="2000" err="1">
                <a:ea typeface="+mn-lt"/>
                <a:cs typeface="+mn-lt"/>
              </a:rPr>
              <a:t>probabilité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qu'un</a:t>
            </a:r>
            <a:r>
              <a:rPr lang="en-US" sz="2000">
                <a:ea typeface="+mn-lt"/>
                <a:cs typeface="+mn-lt"/>
              </a:rPr>
              <a:t> certain point </a:t>
            </a:r>
            <a:r>
              <a:rPr lang="en-US" sz="2000" err="1">
                <a:ea typeface="+mn-lt"/>
                <a:cs typeface="+mn-lt"/>
              </a:rPr>
              <a:t>fasse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partie</a:t>
            </a:r>
            <a:r>
              <a:rPr lang="en-US" sz="2000">
                <a:ea typeface="+mn-lt"/>
                <a:cs typeface="+mn-lt"/>
              </a:rPr>
              <a:t> d'un </a:t>
            </a:r>
            <a:r>
              <a:rPr lang="en-US" sz="2000" err="1">
                <a:ea typeface="+mn-lt"/>
                <a:cs typeface="+mn-lt"/>
              </a:rPr>
              <a:t>objet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>
              <a:cs typeface="Calibri"/>
            </a:endParaRPr>
          </a:p>
          <a:p>
            <a:pPr marL="377190" indent="-285750">
              <a:spcBef>
                <a:spcPts val="0"/>
              </a:spcBef>
              <a:buSzPts val="2000"/>
            </a:pPr>
            <a:r>
              <a:rPr lang="en-US" sz="2000" err="1">
                <a:ea typeface="+mn-lt"/>
                <a:cs typeface="+mn-lt"/>
              </a:rPr>
              <a:t>Ces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librairies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sont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pré-entrainées</a:t>
            </a:r>
            <a:r>
              <a:rPr lang="en-US" sz="2000">
                <a:ea typeface="+mn-lt"/>
                <a:cs typeface="+mn-lt"/>
              </a:rPr>
              <a:t> dans des </a:t>
            </a:r>
            <a:r>
              <a:rPr lang="en-US" sz="2000" err="1">
                <a:ea typeface="+mn-lt"/>
                <a:cs typeface="+mn-lt"/>
              </a:rPr>
              <a:t>fichiers</a:t>
            </a:r>
            <a:r>
              <a:rPr lang="en-US" sz="2000">
                <a:ea typeface="+mn-lt"/>
                <a:cs typeface="+mn-lt"/>
              </a:rPr>
              <a:t> .xml et </a:t>
            </a:r>
            <a:r>
              <a:rPr lang="en-US" sz="2000" err="1">
                <a:ea typeface="+mn-lt"/>
                <a:cs typeface="+mn-lt"/>
              </a:rPr>
              <a:t>prêtes</a:t>
            </a:r>
            <a:r>
              <a:rPr lang="en-US" sz="2000">
                <a:ea typeface="+mn-lt"/>
                <a:cs typeface="+mn-lt"/>
              </a:rPr>
              <a:t> à </a:t>
            </a:r>
            <a:r>
              <a:rPr lang="en-US" sz="2000" err="1">
                <a:ea typeface="+mn-lt"/>
                <a:cs typeface="+mn-lt"/>
              </a:rPr>
              <a:t>l'emploi</a:t>
            </a:r>
            <a:r>
              <a:rPr lang="en-US" sz="2000">
                <a:ea typeface="+mn-lt"/>
                <a:cs typeface="+mn-lt"/>
              </a:rPr>
              <a:t>.</a:t>
            </a:r>
            <a:r>
              <a:rPr lang="en-US" sz="1800">
                <a:ea typeface="+mn-lt"/>
                <a:cs typeface="+mn-lt"/>
              </a:rPr>
              <a:t> </a:t>
            </a:r>
          </a:p>
        </p:txBody>
      </p:sp>
      <p:sp>
        <p:nvSpPr>
          <p:cNvPr id="4" name="Google Shape;179;p12">
            <a:extLst>
              <a:ext uri="{FF2B5EF4-FFF2-40B4-BE49-F238E27FC236}">
                <a16:creationId xmlns:a16="http://schemas.microsoft.com/office/drawing/2014/main" id="{D23BC754-7C2B-42DF-83C2-0A4BB4AA52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-23235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fr-FR"/>
              <a:t>4.1 Premier algorithme : </a:t>
            </a:r>
            <a:r>
              <a:rPr lang="fr-FR" sz="4000" b="1"/>
              <a:t>Haarcascade Classifier</a:t>
            </a:r>
            <a:endParaRPr lang="en-US" sz="4000" b="1">
              <a:cs typeface="Calibri Light"/>
            </a:endParaRPr>
          </a:p>
        </p:txBody>
      </p:sp>
      <p:pic>
        <p:nvPicPr>
          <p:cNvPr id="8" name="Picture 8" descr="A picture containing text, indoor, hair, staring&#10;&#10;Description automatically generated">
            <a:extLst>
              <a:ext uri="{FF2B5EF4-FFF2-40B4-BE49-F238E27FC236}">
                <a16:creationId xmlns:a16="http://schemas.microsoft.com/office/drawing/2014/main" id="{0E637DD0-08F2-4C4C-989C-E03A926CF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84" y="3162596"/>
            <a:ext cx="3006879" cy="2576988"/>
          </a:xfrm>
          <a:prstGeom prst="rect">
            <a:avLst/>
          </a:prstGeom>
        </p:spPr>
      </p:pic>
      <p:pic>
        <p:nvPicPr>
          <p:cNvPr id="9" name="Picture 9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546DD801-BC0B-44B4-8508-091E8311A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163" y="3562724"/>
            <a:ext cx="3765395" cy="17875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DC761F7-F594-43DF-87D4-3AF403881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52" y="1284903"/>
            <a:ext cx="7342021" cy="4768667"/>
          </a:xfrm>
          <a:prstGeom prst="rect">
            <a:avLst/>
          </a:prstGeom>
        </p:spPr>
      </p:pic>
      <p:sp>
        <p:nvSpPr>
          <p:cNvPr id="6" name="Google Shape;179;p12">
            <a:extLst>
              <a:ext uri="{FF2B5EF4-FFF2-40B4-BE49-F238E27FC236}">
                <a16:creationId xmlns:a16="http://schemas.microsoft.com/office/drawing/2014/main" id="{C0257B38-D962-4D88-9D7B-A44472DDC7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-22369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fr-FR"/>
              <a:t>4.1 Premier algorithme : </a:t>
            </a:r>
            <a:r>
              <a:rPr lang="fr-FR" sz="4000" b="1"/>
              <a:t>Haarcascade Classifier</a:t>
            </a:r>
            <a:endParaRPr lang="en-US" sz="4000" b="1"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1D0D2-69E2-4F4A-86FA-118D6CE1CEEB}"/>
              </a:ext>
            </a:extLst>
          </p:cNvPr>
          <p:cNvSpPr txBox="1"/>
          <p:nvPr/>
        </p:nvSpPr>
        <p:spPr>
          <a:xfrm>
            <a:off x="7867650" y="3979719"/>
            <a:ext cx="410267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Calibri"/>
              </a:rPr>
              <a:t>detectMultiScale</a:t>
            </a:r>
            <a:r>
              <a:rPr lang="en-US">
                <a:latin typeface="Calibri"/>
              </a:rPr>
              <a:t>() : </a:t>
            </a:r>
            <a:r>
              <a:rPr lang="en-US" err="1">
                <a:latin typeface="Calibri"/>
              </a:rPr>
              <a:t>Détecte</a:t>
            </a:r>
            <a:r>
              <a:rPr lang="en-US">
                <a:latin typeface="Calibri"/>
              </a:rPr>
              <a:t> les </a:t>
            </a:r>
            <a:r>
              <a:rPr lang="en-US" err="1">
                <a:latin typeface="Calibri"/>
              </a:rPr>
              <a:t>objets</a:t>
            </a:r>
            <a:r>
              <a:rPr lang="en-US">
                <a:latin typeface="Calibri"/>
              </a:rPr>
              <a:t> de </a:t>
            </a:r>
            <a:r>
              <a:rPr lang="en-US" err="1">
                <a:latin typeface="Calibri"/>
              </a:rPr>
              <a:t>différentes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tailles</a:t>
            </a:r>
            <a:r>
              <a:rPr lang="en-US">
                <a:latin typeface="Calibri"/>
              </a:rPr>
              <a:t> dans </a:t>
            </a:r>
            <a:r>
              <a:rPr lang="en-US" err="1">
                <a:latin typeface="Calibri"/>
              </a:rPr>
              <a:t>l'image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d'entrée</a:t>
            </a:r>
            <a:r>
              <a:rPr lang="en-US">
                <a:latin typeface="Calibri"/>
              </a:rPr>
              <a:t>. Les </a:t>
            </a:r>
            <a:r>
              <a:rPr lang="en-US" err="1">
                <a:latin typeface="Calibri"/>
              </a:rPr>
              <a:t>objets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détectés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sont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renvoyés</a:t>
            </a:r>
            <a:r>
              <a:rPr lang="en-US">
                <a:latin typeface="Calibri"/>
              </a:rPr>
              <a:t> sous la </a:t>
            </a:r>
            <a:r>
              <a:rPr lang="en-US" err="1">
                <a:latin typeface="Calibri"/>
              </a:rPr>
              <a:t>forme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d'une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liste</a:t>
            </a:r>
            <a:r>
              <a:rPr lang="en-US">
                <a:latin typeface="Calibri"/>
              </a:rPr>
              <a:t> de rectangles.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96E5A4-5293-4324-9AA7-ADCA8F426A53}"/>
              </a:ext>
            </a:extLst>
          </p:cNvPr>
          <p:cNvCxnSpPr/>
          <p:nvPr/>
        </p:nvCxnSpPr>
        <p:spPr>
          <a:xfrm flipV="1">
            <a:off x="5872595" y="4345130"/>
            <a:ext cx="1988126" cy="3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4E3AE4-05AB-4C99-8792-0B41DB24E889}"/>
              </a:ext>
            </a:extLst>
          </p:cNvPr>
          <p:cNvSpPr txBox="1"/>
          <p:nvPr/>
        </p:nvSpPr>
        <p:spPr>
          <a:xfrm>
            <a:off x="8958694" y="2637559"/>
            <a:ext cx="301163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On </a:t>
            </a:r>
            <a:r>
              <a:rPr lang="en-US" err="1">
                <a:latin typeface="Calibri"/>
              </a:rPr>
              <a:t>importe</a:t>
            </a:r>
            <a:r>
              <a:rPr lang="en-US">
                <a:latin typeface="Calibri"/>
              </a:rPr>
              <a:t> la </a:t>
            </a:r>
            <a:r>
              <a:rPr lang="en-US" err="1">
                <a:latin typeface="Calibri"/>
              </a:rPr>
              <a:t>librarie</a:t>
            </a:r>
            <a:r>
              <a:rPr lang="en-US">
                <a:latin typeface="Calibri"/>
              </a:rPr>
              <a:t> "haarcascade_frontalface_default.xml pour la detection de visage. 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9B0C50-EA3E-4D29-B2BB-8F0C142EA8DC}"/>
              </a:ext>
            </a:extLst>
          </p:cNvPr>
          <p:cNvCxnSpPr>
            <a:cxnSpLocks/>
          </p:cNvCxnSpPr>
          <p:nvPr/>
        </p:nvCxnSpPr>
        <p:spPr>
          <a:xfrm flipV="1">
            <a:off x="7682344" y="3002970"/>
            <a:ext cx="1269422" cy="3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38940BFC-9714-4D7E-A18D-2993AFCCCBAB}"/>
              </a:ext>
            </a:extLst>
          </p:cNvPr>
          <p:cNvSpPr/>
          <p:nvPr/>
        </p:nvSpPr>
        <p:spPr>
          <a:xfrm>
            <a:off x="4747572" y="4959060"/>
            <a:ext cx="467590" cy="701387"/>
          </a:xfrm>
          <a:prstGeom prst="rightBracket">
            <a:avLst/>
          </a:prstGeom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0EE43D-0C93-4CB0-AC96-1712577C733D}"/>
              </a:ext>
            </a:extLst>
          </p:cNvPr>
          <p:cNvCxnSpPr>
            <a:cxnSpLocks/>
          </p:cNvCxnSpPr>
          <p:nvPr/>
        </p:nvCxnSpPr>
        <p:spPr>
          <a:xfrm flipV="1">
            <a:off x="5214504" y="5297630"/>
            <a:ext cx="3927761" cy="12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138AB3-EE4B-4E7B-92F1-B254D9564891}"/>
              </a:ext>
            </a:extLst>
          </p:cNvPr>
          <p:cNvSpPr txBox="1"/>
          <p:nvPr/>
        </p:nvSpPr>
        <p:spPr>
          <a:xfrm>
            <a:off x="9149193" y="5148694"/>
            <a:ext cx="282113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Calibri"/>
              </a:rPr>
              <a:t>Calcul</a:t>
            </a:r>
            <a:r>
              <a:rPr lang="en-US">
                <a:latin typeface="Calibri"/>
              </a:rPr>
              <a:t> du </a:t>
            </a:r>
            <a:r>
              <a:rPr lang="en-US" err="1">
                <a:latin typeface="Calibri"/>
              </a:rPr>
              <a:t>centre</a:t>
            </a:r>
            <a:r>
              <a:rPr lang="en-US">
                <a:latin typeface="Calibri"/>
              </a:rPr>
              <a:t> de </a:t>
            </a:r>
            <a:r>
              <a:rPr lang="en-US" err="1">
                <a:latin typeface="Calibri"/>
              </a:rPr>
              <a:t>l'objet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detécté</a:t>
            </a:r>
            <a:r>
              <a:rPr lang="en-US">
                <a:latin typeface="Calibri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74836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>
            <a:spLocks noGrp="1"/>
          </p:cNvSpPr>
          <p:nvPr>
            <p:ph type="title"/>
          </p:nvPr>
        </p:nvSpPr>
        <p:spPr>
          <a:xfrm>
            <a:off x="838200" y="-318943"/>
            <a:ext cx="108359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fr-FR"/>
              <a:t>4.2 Deuxième algorithme : </a:t>
            </a:r>
            <a:r>
              <a:rPr lang="fr-FR" sz="3300" b="1">
                <a:ea typeface="+mj-lt"/>
                <a:cs typeface="+mj-lt"/>
              </a:rPr>
              <a:t>get_frontal_face_detector</a:t>
            </a:r>
            <a:endParaRPr lang="en-US" sz="3300" b="1">
              <a:cs typeface="Calibri Light" panose="020F0302020204030204"/>
            </a:endParaRPr>
          </a:p>
        </p:txBody>
      </p:sp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105DF8F-FD23-4BAF-93EE-F55A32996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5373" y="3425263"/>
            <a:ext cx="3292862" cy="2583133"/>
          </a:xfrm>
        </p:spPr>
      </p:pic>
      <p:pic>
        <p:nvPicPr>
          <p:cNvPr id="9" name="Picture 9" descr="Line chart&#10;&#10;Description automatically generated">
            <a:extLst>
              <a:ext uri="{FF2B5EF4-FFF2-40B4-BE49-F238E27FC236}">
                <a16:creationId xmlns:a16="http://schemas.microsoft.com/office/drawing/2014/main" id="{26C3BA1B-ED93-4299-8A19-19CC006E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020" y="3607537"/>
            <a:ext cx="3316326" cy="2207709"/>
          </a:xfrm>
          <a:prstGeom prst="rect">
            <a:avLst/>
          </a:prstGeom>
        </p:spPr>
      </p:pic>
      <p:sp>
        <p:nvSpPr>
          <p:cNvPr id="10" name="Google Shape;180;p12">
            <a:extLst>
              <a:ext uri="{FF2B5EF4-FFF2-40B4-BE49-F238E27FC236}">
                <a16:creationId xmlns:a16="http://schemas.microsoft.com/office/drawing/2014/main" id="{4E87F0DD-7E1E-469A-9675-098BD99B6987}"/>
              </a:ext>
            </a:extLst>
          </p:cNvPr>
          <p:cNvSpPr txBox="1">
            <a:spLocks/>
          </p:cNvSpPr>
          <p:nvPr/>
        </p:nvSpPr>
        <p:spPr>
          <a:xfrm>
            <a:off x="838200" y="1306080"/>
            <a:ext cx="10515600" cy="25848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190" indent="-285750">
              <a:spcBef>
                <a:spcPts val="0"/>
              </a:spcBef>
              <a:buClrTx/>
              <a:buSzPts val="2000"/>
            </a:pPr>
            <a:r>
              <a:rPr lang="en-US" sz="2000" err="1">
                <a:ea typeface="+mn-lt"/>
                <a:cs typeface="+mn-lt"/>
              </a:rPr>
              <a:t>Dlib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est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une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bibliothèque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logicielle</a:t>
            </a:r>
            <a:r>
              <a:rPr lang="en-US" sz="2000">
                <a:ea typeface="+mn-lt"/>
                <a:cs typeface="+mn-lt"/>
              </a:rPr>
              <a:t> multi-</a:t>
            </a:r>
            <a:r>
              <a:rPr lang="en-US" sz="2000" err="1">
                <a:ea typeface="+mn-lt"/>
                <a:cs typeface="+mn-lt"/>
              </a:rPr>
              <a:t>plateforme</a:t>
            </a:r>
            <a:r>
              <a:rPr lang="en-US" sz="2000">
                <a:ea typeface="+mn-lt"/>
                <a:cs typeface="+mn-lt"/>
              </a:rPr>
              <a:t> à usage </a:t>
            </a:r>
            <a:r>
              <a:rPr lang="en-US" sz="2000" err="1">
                <a:ea typeface="+mn-lt"/>
                <a:cs typeface="+mn-lt"/>
              </a:rPr>
              <a:t>général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écrite</a:t>
            </a:r>
            <a:r>
              <a:rPr lang="en-US" sz="2000">
                <a:ea typeface="+mn-lt"/>
                <a:cs typeface="+mn-lt"/>
              </a:rPr>
              <a:t> dans le </a:t>
            </a:r>
            <a:r>
              <a:rPr lang="en-US" sz="2000" err="1">
                <a:ea typeface="+mn-lt"/>
                <a:cs typeface="+mn-lt"/>
              </a:rPr>
              <a:t>langage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programmation</a:t>
            </a:r>
            <a:r>
              <a:rPr lang="en-US" sz="2000">
                <a:ea typeface="+mn-lt"/>
                <a:cs typeface="+mn-lt"/>
              </a:rPr>
              <a:t> C++.</a:t>
            </a:r>
          </a:p>
          <a:p>
            <a:pPr marL="377190" indent="-285750">
              <a:spcBef>
                <a:spcPts val="0"/>
              </a:spcBef>
              <a:buClrTx/>
              <a:buSzPts val="2000"/>
            </a:pPr>
            <a:r>
              <a:rPr lang="en-US" sz="2000">
                <a:ea typeface="+mn-lt"/>
                <a:cs typeface="+mn-lt"/>
              </a:rPr>
              <a:t>Nous </a:t>
            </a:r>
            <a:r>
              <a:rPr lang="en-US" sz="2000" err="1">
                <a:ea typeface="+mn-lt"/>
                <a:cs typeface="+mn-lt"/>
              </a:rPr>
              <a:t>utilisons</a:t>
            </a:r>
            <a:r>
              <a:rPr lang="en-US" sz="2000">
                <a:ea typeface="+mn-lt"/>
                <a:cs typeface="+mn-lt"/>
              </a:rPr>
              <a:t> la </a:t>
            </a:r>
            <a:r>
              <a:rPr lang="en-US" sz="2000" err="1">
                <a:ea typeface="+mn-lt"/>
                <a:cs typeface="+mn-lt"/>
              </a:rPr>
              <a:t>fonction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get_frontal_face_detector</a:t>
            </a:r>
            <a:r>
              <a:rPr lang="en-US" sz="2000">
                <a:ea typeface="+mn-lt"/>
                <a:cs typeface="+mn-lt"/>
              </a:rPr>
              <a:t>() qui </a:t>
            </a:r>
            <a:r>
              <a:rPr lang="en-US" sz="2000" err="1">
                <a:ea typeface="+mn-lt"/>
                <a:cs typeface="+mn-lt"/>
              </a:rPr>
              <a:t>renvoie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renverra</a:t>
            </a:r>
            <a:r>
              <a:rPr lang="en-US" sz="2000">
                <a:ea typeface="+mn-lt"/>
                <a:cs typeface="+mn-lt"/>
              </a:rPr>
              <a:t> un </a:t>
            </a:r>
            <a:r>
              <a:rPr lang="en-US" sz="2000" err="1">
                <a:ea typeface="+mn-lt"/>
                <a:cs typeface="+mn-lt"/>
              </a:rPr>
              <a:t>détecteur</a:t>
            </a:r>
            <a:r>
              <a:rPr lang="en-US" sz="2000">
                <a:ea typeface="+mn-lt"/>
                <a:cs typeface="+mn-lt"/>
              </a:rPr>
              <a:t> qui </a:t>
            </a:r>
            <a:r>
              <a:rPr lang="en-US" sz="2000" err="1">
                <a:ea typeface="+mn-lt"/>
                <a:cs typeface="+mn-lt"/>
              </a:rPr>
              <a:t>récupère</a:t>
            </a:r>
            <a:r>
              <a:rPr lang="en-US" sz="2000">
                <a:ea typeface="+mn-lt"/>
                <a:cs typeface="+mn-lt"/>
              </a:rPr>
              <a:t> les </a:t>
            </a:r>
            <a:r>
              <a:rPr lang="en-US" sz="2000" err="1">
                <a:ea typeface="+mn-lt"/>
                <a:cs typeface="+mn-lt"/>
              </a:rPr>
              <a:t>informations</a:t>
            </a:r>
            <a:r>
              <a:rPr lang="en-US" sz="2000">
                <a:ea typeface="+mn-lt"/>
                <a:cs typeface="+mn-lt"/>
              </a:rPr>
              <a:t> sur les visages. </a:t>
            </a:r>
          </a:p>
          <a:p>
            <a:pPr marL="377190" indent="-285750">
              <a:spcBef>
                <a:spcPts val="0"/>
              </a:spcBef>
              <a:buClrTx/>
              <a:buSzPts val="2000"/>
            </a:pPr>
            <a:r>
              <a:rPr lang="en-US" sz="2000" err="1">
                <a:ea typeface="+mn-lt"/>
                <a:cs typeface="+mn-lt"/>
              </a:rPr>
              <a:t>Chaque</a:t>
            </a:r>
            <a:r>
              <a:rPr lang="en-US" sz="2000">
                <a:ea typeface="+mn-lt"/>
                <a:cs typeface="+mn-lt"/>
              </a:rPr>
              <a:t> visage </a:t>
            </a:r>
            <a:r>
              <a:rPr lang="en-US" sz="2000" err="1">
                <a:ea typeface="+mn-lt"/>
                <a:cs typeface="+mn-lt"/>
              </a:rPr>
              <a:t>est</a:t>
            </a:r>
            <a:r>
              <a:rPr lang="en-US" sz="2000">
                <a:ea typeface="+mn-lt"/>
                <a:cs typeface="+mn-lt"/>
              </a:rPr>
              <a:t> un </a:t>
            </a:r>
            <a:r>
              <a:rPr lang="en-US" sz="2000" err="1">
                <a:ea typeface="+mn-lt"/>
                <a:cs typeface="+mn-lt"/>
              </a:rPr>
              <a:t>objet</a:t>
            </a:r>
            <a:r>
              <a:rPr lang="en-US" sz="2000">
                <a:ea typeface="+mn-lt"/>
                <a:cs typeface="+mn-lt"/>
              </a:rPr>
              <a:t> qui </a:t>
            </a:r>
            <a:r>
              <a:rPr lang="en-US" sz="2000" err="1">
                <a:ea typeface="+mn-lt"/>
                <a:cs typeface="+mn-lt"/>
              </a:rPr>
              <a:t>contient</a:t>
            </a:r>
            <a:r>
              <a:rPr lang="en-US" sz="2000">
                <a:ea typeface="+mn-lt"/>
                <a:cs typeface="+mn-lt"/>
              </a:rPr>
              <a:t> les points </a:t>
            </a:r>
            <a:r>
              <a:rPr lang="en-US" sz="2000" err="1">
                <a:ea typeface="+mn-lt"/>
                <a:cs typeface="+mn-lt"/>
              </a:rPr>
              <a:t>où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l'image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peut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être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trouvée</a:t>
            </a:r>
            <a:r>
              <a:rPr lang="en-US" sz="2000">
                <a:ea typeface="+mn-lt"/>
                <a:cs typeface="+mn-lt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AB1E0C-66E4-4237-AED4-82D12400C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55" y="2296787"/>
            <a:ext cx="6782347" cy="2266537"/>
          </a:xfrm>
          <a:prstGeom prst="rect">
            <a:avLst/>
          </a:prstGeom>
        </p:spPr>
      </p:pic>
      <p:sp>
        <p:nvSpPr>
          <p:cNvPr id="7" name="Google Shape;185;p13">
            <a:extLst>
              <a:ext uri="{FF2B5EF4-FFF2-40B4-BE49-F238E27FC236}">
                <a16:creationId xmlns:a16="http://schemas.microsoft.com/office/drawing/2014/main" id="{96B5BC23-9327-4545-BBF7-E4941014C4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-310284"/>
            <a:ext cx="108359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fr-FR"/>
              <a:t>4.2 Deuxième algorithme : </a:t>
            </a:r>
            <a:r>
              <a:rPr lang="fr-FR" sz="3300" b="1">
                <a:ea typeface="+mj-lt"/>
                <a:cs typeface="+mj-lt"/>
              </a:rPr>
              <a:t>get_frontal_face_detector</a:t>
            </a:r>
            <a:endParaRPr lang="en-US" sz="3300" b="1">
              <a:cs typeface="Calibri Light" panose="020F03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CAEB44-42EF-4E24-AC1E-0AF806D10440}"/>
              </a:ext>
            </a:extLst>
          </p:cNvPr>
          <p:cNvSpPr txBox="1"/>
          <p:nvPr/>
        </p:nvSpPr>
        <p:spPr>
          <a:xfrm>
            <a:off x="8733558" y="4031673"/>
            <a:ext cx="303760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On </a:t>
            </a:r>
            <a:r>
              <a:rPr lang="en-US" err="1">
                <a:latin typeface="Calibri"/>
              </a:rPr>
              <a:t>importe</a:t>
            </a:r>
            <a:r>
              <a:rPr lang="en-US">
                <a:latin typeface="Calibri"/>
              </a:rPr>
              <a:t> la </a:t>
            </a:r>
            <a:r>
              <a:rPr lang="en-US" err="1">
                <a:latin typeface="Calibri"/>
              </a:rPr>
              <a:t>librarie</a:t>
            </a:r>
            <a:r>
              <a:rPr lang="en-US">
                <a:latin typeface="Calibri"/>
              </a:rPr>
              <a:t> "get_frontal_face_detector" pour la detection de visage. 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1BA873-7C47-4623-A808-3ABA9A832831}"/>
              </a:ext>
            </a:extLst>
          </p:cNvPr>
          <p:cNvCxnSpPr>
            <a:cxnSpLocks/>
          </p:cNvCxnSpPr>
          <p:nvPr/>
        </p:nvCxnSpPr>
        <p:spPr>
          <a:xfrm flipV="1">
            <a:off x="4798868" y="4405743"/>
            <a:ext cx="3927762" cy="12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127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15B8384-9935-475D-9998-93948226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7" y="1102638"/>
            <a:ext cx="4076699" cy="5627185"/>
          </a:xfrm>
          <a:prstGeom prst="rect">
            <a:avLst/>
          </a:prstGeom>
        </p:spPr>
      </p:pic>
      <p:sp>
        <p:nvSpPr>
          <p:cNvPr id="7" name="Google Shape;185;p13">
            <a:extLst>
              <a:ext uri="{FF2B5EF4-FFF2-40B4-BE49-F238E27FC236}">
                <a16:creationId xmlns:a16="http://schemas.microsoft.com/office/drawing/2014/main" id="{96B5BC23-9327-4545-BBF7-E4941014C4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-310284"/>
            <a:ext cx="108359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fr-FR"/>
              <a:t>4.2 Deuxième algorithme : </a:t>
            </a:r>
            <a:r>
              <a:rPr lang="fr-FR" sz="3300" b="1">
                <a:ea typeface="+mj-lt"/>
                <a:cs typeface="+mj-lt"/>
              </a:rPr>
              <a:t>get_frontal_face_detector</a:t>
            </a:r>
            <a:endParaRPr lang="en-US" sz="3300" b="1">
              <a:cs typeface="Calibri Light" panose="020F0302020204030204"/>
            </a:endParaRPr>
          </a:p>
        </p:txBody>
      </p:sp>
      <p:sp>
        <p:nvSpPr>
          <p:cNvPr id="2" name="Right Bracket 1">
            <a:extLst>
              <a:ext uri="{FF2B5EF4-FFF2-40B4-BE49-F238E27FC236}">
                <a16:creationId xmlns:a16="http://schemas.microsoft.com/office/drawing/2014/main" id="{4E08BC78-0F3B-43C3-BCAB-E278F32DF0E1}"/>
              </a:ext>
            </a:extLst>
          </p:cNvPr>
          <p:cNvSpPr/>
          <p:nvPr/>
        </p:nvSpPr>
        <p:spPr>
          <a:xfrm>
            <a:off x="3881663" y="4855151"/>
            <a:ext cx="467590" cy="883227"/>
          </a:xfrm>
          <a:prstGeom prst="rightBracket">
            <a:avLst/>
          </a:prstGeom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F77A3CE-BA52-4A74-896C-A71D91C4CB15}"/>
              </a:ext>
            </a:extLst>
          </p:cNvPr>
          <p:cNvCxnSpPr>
            <a:cxnSpLocks/>
          </p:cNvCxnSpPr>
          <p:nvPr/>
        </p:nvCxnSpPr>
        <p:spPr>
          <a:xfrm flipV="1">
            <a:off x="4348595" y="5297630"/>
            <a:ext cx="3927761" cy="12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18ABAB5-ED2C-4AB3-9138-4B0C03BC9479}"/>
              </a:ext>
            </a:extLst>
          </p:cNvPr>
          <p:cNvSpPr txBox="1"/>
          <p:nvPr/>
        </p:nvSpPr>
        <p:spPr>
          <a:xfrm>
            <a:off x="8283284" y="5044785"/>
            <a:ext cx="346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On </a:t>
            </a:r>
            <a:r>
              <a:rPr lang="en-US" err="1">
                <a:latin typeface="Calibri"/>
                <a:cs typeface="Calibri"/>
              </a:rPr>
              <a:t>récupère</a:t>
            </a:r>
            <a:r>
              <a:rPr lang="en-US">
                <a:latin typeface="Calibri"/>
              </a:rPr>
              <a:t> les 4 coins du rectangles du visage </a:t>
            </a:r>
            <a:r>
              <a:rPr lang="en-US" err="1">
                <a:latin typeface="Calibri"/>
              </a:rPr>
              <a:t>detécté</a:t>
            </a:r>
            <a:r>
              <a:rPr lang="en-US">
                <a:latin typeface="Calibri"/>
              </a:rPr>
              <a:t>. </a:t>
            </a:r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384D665E-8C31-488B-9D94-4B743028DD58}"/>
              </a:ext>
            </a:extLst>
          </p:cNvPr>
          <p:cNvSpPr/>
          <p:nvPr/>
        </p:nvSpPr>
        <p:spPr>
          <a:xfrm>
            <a:off x="3223571" y="5859606"/>
            <a:ext cx="467590" cy="510886"/>
          </a:xfrm>
          <a:prstGeom prst="rightBracket">
            <a:avLst/>
          </a:prstGeom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8BC84B-29F2-4292-92EF-A3C67ECBB32B}"/>
              </a:ext>
            </a:extLst>
          </p:cNvPr>
          <p:cNvCxnSpPr>
            <a:cxnSpLocks/>
          </p:cNvCxnSpPr>
          <p:nvPr/>
        </p:nvCxnSpPr>
        <p:spPr>
          <a:xfrm flipV="1">
            <a:off x="3690503" y="6094266"/>
            <a:ext cx="4585851" cy="12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298365-77AA-4E8F-AF22-1F48B790CB18}"/>
              </a:ext>
            </a:extLst>
          </p:cNvPr>
          <p:cNvSpPr txBox="1"/>
          <p:nvPr/>
        </p:nvSpPr>
        <p:spPr>
          <a:xfrm>
            <a:off x="8283283" y="5815444"/>
            <a:ext cx="346190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On </a:t>
            </a:r>
            <a:r>
              <a:rPr lang="en-US" err="1">
                <a:latin typeface="Calibri"/>
              </a:rPr>
              <a:t>récupère</a:t>
            </a:r>
            <a:r>
              <a:rPr lang="en-US">
                <a:latin typeface="Calibri"/>
              </a:rPr>
              <a:t> les </a:t>
            </a:r>
            <a:r>
              <a:rPr lang="en-US" err="1">
                <a:latin typeface="Calibri"/>
              </a:rPr>
              <a:t>coordonnées</a:t>
            </a:r>
            <a:r>
              <a:rPr lang="en-US">
                <a:latin typeface="Calibri"/>
              </a:rPr>
              <a:t> du </a:t>
            </a:r>
            <a:r>
              <a:rPr lang="en-US" err="1">
                <a:latin typeface="Calibri"/>
              </a:rPr>
              <a:t>centre</a:t>
            </a:r>
            <a:r>
              <a:rPr lang="en-US">
                <a:latin typeface="Calibri"/>
              </a:rPr>
              <a:t> du rectangle </a:t>
            </a:r>
            <a:r>
              <a:rPr lang="en-US" err="1">
                <a:latin typeface="Calibri"/>
              </a:rPr>
              <a:t>ainsi</a:t>
            </a:r>
            <a:r>
              <a:rPr lang="en-US">
                <a:latin typeface="Calibri"/>
              </a:rPr>
              <a:t> que la taille </a:t>
            </a:r>
            <a:r>
              <a:rPr lang="en-US" err="1">
                <a:latin typeface="Calibri"/>
              </a:rPr>
              <a:t>maximale</a:t>
            </a:r>
            <a:r>
              <a:rPr lang="en-US">
                <a:latin typeface="Calibri"/>
              </a:rPr>
              <a:t> entre la gauche et la droite du visage</a:t>
            </a:r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DB7BCF6C-97A8-4317-82A0-9F5F5DF81A59}"/>
              </a:ext>
            </a:extLst>
          </p:cNvPr>
          <p:cNvSpPr/>
          <p:nvPr/>
        </p:nvSpPr>
        <p:spPr>
          <a:xfrm>
            <a:off x="4894775" y="2776970"/>
            <a:ext cx="467590" cy="718703"/>
          </a:xfrm>
          <a:prstGeom prst="rightBracket">
            <a:avLst/>
          </a:prstGeom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D0E6D7-E90A-4CAE-AF85-19A957525669}"/>
              </a:ext>
            </a:extLst>
          </p:cNvPr>
          <p:cNvCxnSpPr>
            <a:cxnSpLocks/>
          </p:cNvCxnSpPr>
          <p:nvPr/>
        </p:nvCxnSpPr>
        <p:spPr>
          <a:xfrm flipV="1">
            <a:off x="5361706" y="3167493"/>
            <a:ext cx="2914647" cy="12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998700-D69E-4698-8BF1-F5F196640280}"/>
              </a:ext>
            </a:extLst>
          </p:cNvPr>
          <p:cNvSpPr txBox="1"/>
          <p:nvPr/>
        </p:nvSpPr>
        <p:spPr>
          <a:xfrm>
            <a:off x="8283282" y="2793421"/>
            <a:ext cx="346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On </a:t>
            </a:r>
            <a:r>
              <a:rPr lang="en-US" err="1">
                <a:latin typeface="Calibri"/>
              </a:rPr>
              <a:t>calcule</a:t>
            </a:r>
            <a:r>
              <a:rPr lang="en-US">
                <a:latin typeface="Calibri"/>
              </a:rPr>
              <a:t> la distance maximale des visages detectés sur la frame</a:t>
            </a:r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242FF5CB-FA6A-47EB-B92E-50E6BE43FB19}"/>
              </a:ext>
            </a:extLst>
          </p:cNvPr>
          <p:cNvSpPr/>
          <p:nvPr/>
        </p:nvSpPr>
        <p:spPr>
          <a:xfrm>
            <a:off x="4262661" y="3642879"/>
            <a:ext cx="467590" cy="718703"/>
          </a:xfrm>
          <a:prstGeom prst="rightBracket">
            <a:avLst/>
          </a:prstGeom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A366B9-9B56-405B-9ECE-72DAE019C5F1}"/>
              </a:ext>
            </a:extLst>
          </p:cNvPr>
          <p:cNvCxnSpPr>
            <a:cxnSpLocks/>
          </p:cNvCxnSpPr>
          <p:nvPr/>
        </p:nvCxnSpPr>
        <p:spPr>
          <a:xfrm flipV="1">
            <a:off x="4729592" y="4033402"/>
            <a:ext cx="3546760" cy="20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8696C4-A872-43D6-9DF9-76C40870676B}"/>
              </a:ext>
            </a:extLst>
          </p:cNvPr>
          <p:cNvSpPr txBox="1"/>
          <p:nvPr/>
        </p:nvSpPr>
        <p:spPr>
          <a:xfrm>
            <a:off x="8283282" y="3780557"/>
            <a:ext cx="346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On ne détecte que le visage qui est le plus proche de la caméra</a:t>
            </a:r>
          </a:p>
        </p:txBody>
      </p:sp>
    </p:spTree>
    <p:extLst>
      <p:ext uri="{BB962C8B-B14F-4D97-AF65-F5344CB8AC3E}">
        <p14:creationId xmlns:p14="http://schemas.microsoft.com/office/powerpoint/2010/main" val="2275706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>
            <a:spLocks noGrp="1"/>
          </p:cNvSpPr>
          <p:nvPr>
            <p:ph type="title"/>
          </p:nvPr>
        </p:nvSpPr>
        <p:spPr>
          <a:xfrm>
            <a:off x="838200" y="-36223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4.3 Choix fait</a:t>
            </a:r>
            <a:endParaRPr/>
          </a:p>
        </p:txBody>
      </p:sp>
      <p:sp>
        <p:nvSpPr>
          <p:cNvPr id="2" name="Google Shape;180;p12">
            <a:extLst>
              <a:ext uri="{FF2B5EF4-FFF2-40B4-BE49-F238E27FC236}">
                <a16:creationId xmlns:a16="http://schemas.microsoft.com/office/drawing/2014/main" id="{FB7F3872-47BA-488A-B8C4-2451F359ABCD}"/>
              </a:ext>
            </a:extLst>
          </p:cNvPr>
          <p:cNvSpPr txBox="1">
            <a:spLocks/>
          </p:cNvSpPr>
          <p:nvPr/>
        </p:nvSpPr>
        <p:spPr>
          <a:xfrm>
            <a:off x="838200" y="1366694"/>
            <a:ext cx="10515600" cy="49661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spcBef>
                <a:spcPts val="0"/>
              </a:spcBef>
              <a:buClrTx/>
              <a:buSzPts val="2000"/>
              <a:buNone/>
            </a:pPr>
            <a:r>
              <a:rPr lang="en-US" sz="2000">
                <a:ea typeface="+mn-lt"/>
                <a:cs typeface="+mn-lt"/>
              </a:rPr>
              <a:t>Notre </a:t>
            </a:r>
            <a:r>
              <a:rPr lang="en-US" sz="2000" err="1">
                <a:ea typeface="+mn-lt"/>
                <a:cs typeface="+mn-lt"/>
              </a:rPr>
              <a:t>choix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c'est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tourné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vers</a:t>
            </a:r>
            <a:r>
              <a:rPr lang="en-US" sz="2000">
                <a:ea typeface="+mn-lt"/>
                <a:cs typeface="+mn-lt"/>
              </a:rPr>
              <a:t> la detection de visage avec la </a:t>
            </a:r>
            <a:r>
              <a:rPr lang="en-US" sz="2000" err="1">
                <a:ea typeface="+mn-lt"/>
                <a:cs typeface="+mn-lt"/>
              </a:rPr>
              <a:t>librarie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DLib</a:t>
            </a:r>
            <a:r>
              <a:rPr lang="en-US" sz="2000">
                <a:ea typeface="+mn-lt"/>
                <a:cs typeface="+mn-lt"/>
              </a:rPr>
              <a:t>. </a:t>
            </a: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endParaRPr lang="en-US" sz="2000">
              <a:ea typeface="+mn-lt"/>
              <a:cs typeface="+mn-lt"/>
            </a:endParaRP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endParaRPr lang="en-US" sz="2000">
              <a:ea typeface="+mn-lt"/>
              <a:cs typeface="+mn-lt"/>
            </a:endParaRP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endParaRPr lang="en-US" sz="2000">
              <a:ea typeface="+mn-lt"/>
              <a:cs typeface="+mn-lt"/>
            </a:endParaRP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r>
              <a:rPr lang="en-US" sz="2400" i="1" err="1">
                <a:ea typeface="+mn-lt"/>
                <a:cs typeface="+mn-lt"/>
              </a:rPr>
              <a:t>Pourquoi</a:t>
            </a:r>
            <a:r>
              <a:rPr lang="en-US" sz="2400" i="1">
                <a:ea typeface="+mn-lt"/>
                <a:cs typeface="+mn-lt"/>
              </a:rPr>
              <a:t> ? </a:t>
            </a: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endParaRPr lang="en-US" sz="2000">
              <a:ea typeface="+mn-lt"/>
              <a:cs typeface="+mn-lt"/>
            </a:endParaRPr>
          </a:p>
          <a:p>
            <a:pPr marL="377190" indent="-285750">
              <a:spcBef>
                <a:spcPts val="0"/>
              </a:spcBef>
              <a:buClrTx/>
              <a:buSzPts val="2000"/>
            </a:pPr>
            <a:r>
              <a:rPr lang="en-US" sz="2000">
                <a:ea typeface="+mn-lt"/>
                <a:cs typeface="+mn-lt"/>
              </a:rPr>
              <a:t>Le script de detection avec </a:t>
            </a:r>
            <a:r>
              <a:rPr lang="en-US" sz="2000" err="1">
                <a:ea typeface="+mn-lt"/>
                <a:cs typeface="+mn-lt"/>
              </a:rPr>
              <a:t>DLib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est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nettement</a:t>
            </a:r>
            <a:r>
              <a:rPr lang="en-US" sz="2000">
                <a:ea typeface="+mn-lt"/>
                <a:cs typeface="+mn-lt"/>
              </a:rPr>
              <a:t> plus précis que </a:t>
            </a:r>
            <a:r>
              <a:rPr lang="en-US" sz="2000" err="1">
                <a:ea typeface="+mn-lt"/>
                <a:cs typeface="+mn-lt"/>
              </a:rPr>
              <a:t>celui</a:t>
            </a:r>
            <a:r>
              <a:rPr lang="en-US" sz="2000">
                <a:ea typeface="+mn-lt"/>
                <a:cs typeface="+mn-lt"/>
              </a:rPr>
              <a:t> de la </a:t>
            </a:r>
            <a:r>
              <a:rPr lang="en-US" sz="2000" err="1">
                <a:ea typeface="+mn-lt"/>
                <a:cs typeface="+mn-lt"/>
              </a:rPr>
              <a:t>librairie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HaarCascades</a:t>
            </a:r>
            <a:r>
              <a:rPr lang="en-US" sz="2000">
                <a:ea typeface="+mn-lt"/>
                <a:cs typeface="+mn-lt"/>
              </a:rPr>
              <a:t>.</a:t>
            </a: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endParaRPr lang="en-US" sz="2000">
              <a:ea typeface="+mn-lt"/>
              <a:cs typeface="+mn-lt"/>
            </a:endParaRPr>
          </a:p>
          <a:p>
            <a:pPr marL="377190" indent="-285750">
              <a:spcBef>
                <a:spcPts val="0"/>
              </a:spcBef>
              <a:buClrTx/>
              <a:buSzPts val="2000"/>
            </a:pPr>
            <a:r>
              <a:rPr lang="en-US" sz="2000">
                <a:ea typeface="+mn-lt"/>
                <a:cs typeface="+mn-lt"/>
              </a:rPr>
              <a:t>Le script de detection avec </a:t>
            </a:r>
            <a:r>
              <a:rPr lang="en-US" sz="2000" err="1">
                <a:ea typeface="+mn-lt"/>
                <a:cs typeface="+mn-lt"/>
              </a:rPr>
              <a:t>HaarCascades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permet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detecter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plusieurs</a:t>
            </a:r>
            <a:r>
              <a:rPr lang="en-US" sz="2000">
                <a:ea typeface="+mn-lt"/>
                <a:cs typeface="+mn-lt"/>
              </a:rPr>
              <a:t> visages à la </a:t>
            </a:r>
            <a:r>
              <a:rPr lang="en-US" sz="2000" err="1">
                <a:ea typeface="+mn-lt"/>
                <a:cs typeface="+mn-lt"/>
              </a:rPr>
              <a:t>fois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ce</a:t>
            </a:r>
            <a:r>
              <a:rPr lang="en-US" sz="2000">
                <a:ea typeface="+mn-lt"/>
                <a:cs typeface="+mn-lt"/>
              </a:rPr>
              <a:t> qui </a:t>
            </a:r>
            <a:r>
              <a:rPr lang="en-US" sz="2000" err="1">
                <a:ea typeface="+mn-lt"/>
                <a:cs typeface="+mn-lt"/>
              </a:rPr>
              <a:t>est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imcompatible</a:t>
            </a:r>
            <a:r>
              <a:rPr lang="en-US" sz="2000">
                <a:ea typeface="+mn-lt"/>
                <a:cs typeface="+mn-lt"/>
              </a:rPr>
              <a:t> avec le bon </a:t>
            </a:r>
            <a:r>
              <a:rPr lang="en-US" sz="2000" err="1">
                <a:ea typeface="+mn-lt"/>
                <a:cs typeface="+mn-lt"/>
              </a:rPr>
              <a:t>fonctionnement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notre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algorithme</a:t>
            </a:r>
            <a:r>
              <a:rPr lang="en-US" sz="2000">
                <a:ea typeface="+mn-lt"/>
                <a:cs typeface="+mn-lt"/>
              </a:rPr>
              <a:t> via le drone. </a:t>
            </a:r>
          </a:p>
          <a:p>
            <a:pPr marL="377190" indent="-285750">
              <a:spcBef>
                <a:spcPts val="0"/>
              </a:spcBef>
              <a:buClrTx/>
              <a:buSzPts val="2000"/>
            </a:pPr>
            <a:endParaRPr lang="en-US" sz="2000">
              <a:ea typeface="+mn-lt"/>
              <a:cs typeface="+mn-lt"/>
            </a:endParaRPr>
          </a:p>
          <a:p>
            <a:pPr marL="377190" indent="-285750">
              <a:spcBef>
                <a:spcPts val="0"/>
              </a:spcBef>
              <a:buClrTx/>
              <a:buSzPts val="2000"/>
            </a:pPr>
            <a:r>
              <a:rPr lang="en-US" sz="2000" err="1">
                <a:ea typeface="+mn-lt"/>
                <a:cs typeface="+mn-lt"/>
              </a:rPr>
              <a:t>L'implémentation</a:t>
            </a:r>
            <a:r>
              <a:rPr lang="en-US" sz="2000">
                <a:ea typeface="+mn-lt"/>
                <a:cs typeface="+mn-lt"/>
              </a:rPr>
              <a:t> de la </a:t>
            </a:r>
            <a:r>
              <a:rPr lang="en-US" sz="2000" err="1">
                <a:ea typeface="+mn-lt"/>
                <a:cs typeface="+mn-lt"/>
              </a:rPr>
              <a:t>fonction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get_frontal_face_detector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est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très</a:t>
            </a:r>
            <a:r>
              <a:rPr lang="en-US" sz="2000">
                <a:ea typeface="+mn-lt"/>
                <a:cs typeface="+mn-lt"/>
              </a:rPr>
              <a:t> simple </a:t>
            </a:r>
            <a:r>
              <a:rPr lang="en-US" sz="2000" err="1">
                <a:ea typeface="+mn-lt"/>
                <a:cs typeface="+mn-lt"/>
              </a:rPr>
              <a:t>d'utilisation</a:t>
            </a:r>
            <a:r>
              <a:rPr lang="en-US" sz="2000">
                <a:ea typeface="+mn-lt"/>
                <a:cs typeface="+mn-lt"/>
              </a:rPr>
              <a:t> et </a:t>
            </a:r>
            <a:r>
              <a:rPr lang="en-US" sz="2000" err="1">
                <a:ea typeface="+mn-lt"/>
                <a:cs typeface="+mn-lt"/>
              </a:rPr>
              <a:t>est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moins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coûteuse</a:t>
            </a:r>
            <a:r>
              <a:rPr lang="en-US" sz="2000">
                <a:ea typeface="+mn-lt"/>
                <a:cs typeface="+mn-lt"/>
              </a:rPr>
              <a:t> en </a:t>
            </a:r>
            <a:r>
              <a:rPr lang="en-US" sz="2000" err="1">
                <a:ea typeface="+mn-lt"/>
                <a:cs typeface="+mn-lt"/>
              </a:rPr>
              <a:t>ressource</a:t>
            </a:r>
            <a:r>
              <a:rPr lang="en-US" sz="2000">
                <a:ea typeface="+mn-lt"/>
                <a:cs typeface="+mn-lt"/>
              </a:rPr>
              <a:t> que </a:t>
            </a:r>
            <a:r>
              <a:rPr lang="en-US" sz="2000" err="1">
                <a:ea typeface="+mn-lt"/>
                <a:cs typeface="+mn-lt"/>
              </a:rPr>
              <a:t>d'importer</a:t>
            </a:r>
            <a:r>
              <a:rPr lang="en-US" sz="2000">
                <a:ea typeface="+mn-lt"/>
                <a:cs typeface="+mn-lt"/>
              </a:rPr>
              <a:t> le fichier xml "</a:t>
            </a:r>
            <a:r>
              <a:rPr lang="en-US" sz="2000" err="1">
                <a:ea typeface="+mn-lt"/>
                <a:cs typeface="+mn-lt"/>
              </a:rPr>
              <a:t>haarcascade_frontalface_default</a:t>
            </a:r>
            <a:r>
              <a:rPr lang="en-US" sz="2000">
                <a:ea typeface="+mn-lt"/>
                <a:cs typeface="+mn-lt"/>
              </a:rPr>
              <a:t>". </a:t>
            </a:r>
          </a:p>
          <a:p>
            <a:pPr marL="377190" indent="-285750">
              <a:spcBef>
                <a:spcPts val="0"/>
              </a:spcBef>
              <a:buClrTx/>
              <a:buSzPts val="2000"/>
            </a:pPr>
            <a:endParaRPr lang="en-US" sz="2000">
              <a:ea typeface="+mn-lt"/>
              <a:cs typeface="+mn-lt"/>
            </a:endParaRPr>
          </a:p>
          <a:p>
            <a:pPr marL="377190" indent="-285750">
              <a:spcBef>
                <a:spcPts val="0"/>
              </a:spcBef>
              <a:buClrTx/>
              <a:buSzPts val="2000"/>
            </a:pPr>
            <a:endParaRPr lang="en-US" sz="2000">
              <a:ea typeface="+mn-lt"/>
              <a:cs typeface="+mn-lt"/>
            </a:endParaRPr>
          </a:p>
        </p:txBody>
      </p:sp>
      <p:pic>
        <p:nvPicPr>
          <p:cNvPr id="3" name="Picture 9" descr="Line chart&#10;&#10;Description automatically generated">
            <a:extLst>
              <a:ext uri="{FF2B5EF4-FFF2-40B4-BE49-F238E27FC236}">
                <a16:creationId xmlns:a16="http://schemas.microsoft.com/office/drawing/2014/main" id="{BABCB47A-73AF-4070-9C1A-892C8C10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974" y="386355"/>
            <a:ext cx="3316326" cy="22077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5. Mise en mouvement du drone</a:t>
            </a:r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fr-FR"/>
              <a:t>Pour mettre en mouvement le drone nous avons seulement besoin des coordonnées du centre du visage.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99" name="Google Shape;199;p15" descr="Résultat de recherche d'images pour &quot;reporter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7647" y="2549725"/>
            <a:ext cx="5744353" cy="331936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5"/>
          <p:cNvSpPr/>
          <p:nvPr/>
        </p:nvSpPr>
        <p:spPr>
          <a:xfrm>
            <a:off x="8988586" y="3880505"/>
            <a:ext cx="662473" cy="65780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5"/>
          <p:cNvSpPr/>
          <p:nvPr/>
        </p:nvSpPr>
        <p:spPr>
          <a:xfrm>
            <a:off x="10368793" y="3749879"/>
            <a:ext cx="125835" cy="130626"/>
          </a:xfrm>
          <a:prstGeom prst="flowChartConnector">
            <a:avLst/>
          </a:prstGeom>
          <a:solidFill>
            <a:srgbClr val="FF0000"/>
          </a:solidFill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15"/>
          <p:cNvCxnSpPr>
            <a:endCxn id="201" idx="3"/>
          </p:cNvCxnSpPr>
          <p:nvPr/>
        </p:nvCxnSpPr>
        <p:spPr>
          <a:xfrm rot="10800000" flipH="1">
            <a:off x="9319821" y="3861375"/>
            <a:ext cx="1067400" cy="3663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3" name="Google Shape;203;p15"/>
          <p:cNvSpPr txBox="1"/>
          <p:nvPr/>
        </p:nvSpPr>
        <p:spPr>
          <a:xfrm>
            <a:off x="713064" y="2782669"/>
            <a:ext cx="5517160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 rectangle: zone d’acceptabilité.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vecteur est tracé entre le centre du visage et le centre de l’image.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compare les composantes du vecteur aux limites de la zone centrée.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peut mouvoir le drone en conséquence :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D’abord la hauteur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Puis la position horizontale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calcule la largeur de la tête pour mouvoir le drone en avant ou en arrière pour rester à distance.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/>
          </a:p>
        </p:txBody>
      </p:sp>
      <p:cxnSp>
        <p:nvCxnSpPr>
          <p:cNvPr id="204" name="Google Shape;204;p15"/>
          <p:cNvCxnSpPr/>
          <p:nvPr/>
        </p:nvCxnSpPr>
        <p:spPr>
          <a:xfrm>
            <a:off x="9319822" y="4278385"/>
            <a:ext cx="1174806" cy="0"/>
          </a:xfrm>
          <a:prstGeom prst="straightConnector1">
            <a:avLst/>
          </a:prstGeom>
          <a:noFill/>
          <a:ln w="12700" cap="flat" cmpd="sng">
            <a:solidFill>
              <a:srgbClr val="FFFF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05" name="Google Shape;205;p15"/>
          <p:cNvCxnSpPr/>
          <p:nvPr/>
        </p:nvCxnSpPr>
        <p:spPr>
          <a:xfrm rot="10800000">
            <a:off x="9319822" y="3815192"/>
            <a:ext cx="0" cy="463194"/>
          </a:xfrm>
          <a:prstGeom prst="straightConnector1">
            <a:avLst/>
          </a:prstGeom>
          <a:noFill/>
          <a:ln w="12700" cap="flat" cmpd="sng">
            <a:solidFill>
              <a:srgbClr val="FFFF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06" name="Google Shape;206;p15"/>
          <p:cNvCxnSpPr/>
          <p:nvPr/>
        </p:nvCxnSpPr>
        <p:spPr>
          <a:xfrm rot="10800000" flipH="1">
            <a:off x="9778825" y="3118125"/>
            <a:ext cx="1332000" cy="9900"/>
          </a:xfrm>
          <a:prstGeom prst="straightConnector1">
            <a:avLst/>
          </a:prstGeom>
          <a:noFill/>
          <a:ln w="12700" cap="flat" cmpd="sng">
            <a:solidFill>
              <a:srgbClr val="FFFF00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6. Améliorations possibles</a:t>
            </a:r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indent="0">
              <a:spcBef>
                <a:spcPts val="0"/>
              </a:spcBef>
              <a:buSzPts val="2000"/>
              <a:buNone/>
            </a:pPr>
            <a:r>
              <a:rPr lang="fr-FR">
                <a:cs typeface="Calibri"/>
              </a:rPr>
              <a:t>Améliorations de la détection de visage:</a:t>
            </a:r>
          </a:p>
          <a:p>
            <a:pPr marL="91440" indent="0">
              <a:spcBef>
                <a:spcPts val="0"/>
              </a:spcBef>
              <a:buSzPts val="2000"/>
              <a:buNone/>
            </a:pPr>
            <a:endParaRPr lang="fr-FR">
              <a:cs typeface="Calibri"/>
            </a:endParaRPr>
          </a:p>
          <a:p>
            <a:pPr marL="91440" indent="0">
              <a:spcBef>
                <a:spcPts val="0"/>
              </a:spcBef>
              <a:buSzPts val="2000"/>
              <a:buNone/>
            </a:pPr>
            <a:r>
              <a:rPr lang="fr-FR">
                <a:cs typeface="Calibri"/>
              </a:rPr>
              <a:t>-détecter une rotation du visage </a:t>
            </a:r>
          </a:p>
          <a:p>
            <a:pPr marL="91440" indent="0">
              <a:spcBef>
                <a:spcPts val="0"/>
              </a:spcBef>
              <a:buSzPts val="2000"/>
              <a:buNone/>
            </a:pPr>
            <a:endParaRPr lang="fr-FR">
              <a:cs typeface="Calibri"/>
            </a:endParaRPr>
          </a:p>
          <a:p>
            <a:pPr marL="91440" indent="0">
              <a:spcBef>
                <a:spcPts val="0"/>
              </a:spcBef>
              <a:buSzPts val="2000"/>
              <a:buNone/>
            </a:pPr>
            <a:r>
              <a:rPr lang="fr-FR">
                <a:cs typeface="Calibri"/>
              </a:rPr>
              <a:t>-reconnaissance faciale</a:t>
            </a:r>
          </a:p>
          <a:p>
            <a:pPr marL="91440" indent="0">
              <a:spcBef>
                <a:spcPts val="0"/>
              </a:spcBef>
              <a:buSzPts val="2000"/>
              <a:buNone/>
            </a:pPr>
            <a:endParaRPr lang="fr-FR">
              <a:cs typeface="Calibri"/>
            </a:endParaRPr>
          </a:p>
          <a:p>
            <a:pPr marL="91440" indent="0">
              <a:spcBef>
                <a:spcPts val="0"/>
              </a:spcBef>
              <a:buSzPts val="2000"/>
              <a:buNone/>
            </a:pPr>
            <a:r>
              <a:rPr lang="fr-FR">
                <a:cs typeface="Calibri"/>
              </a:rPr>
              <a:t>Améliorations du mouvement :</a:t>
            </a:r>
          </a:p>
          <a:p>
            <a:pPr marL="91440" indent="0">
              <a:spcBef>
                <a:spcPts val="0"/>
              </a:spcBef>
              <a:buSzPts val="2000"/>
              <a:buNone/>
            </a:pPr>
            <a:endParaRPr lang="fr-FR">
              <a:cs typeface="Calibri"/>
            </a:endParaRPr>
          </a:p>
          <a:p>
            <a:pPr marL="91440" indent="0">
              <a:spcBef>
                <a:spcPts val="0"/>
              </a:spcBef>
              <a:buSzPts val="2000"/>
              <a:buNone/>
            </a:pPr>
            <a:r>
              <a:rPr lang="fr-FR">
                <a:cs typeface="Calibri"/>
              </a:rPr>
              <a:t>-rotation plus précise autour d'une personne</a:t>
            </a:r>
          </a:p>
          <a:p>
            <a:pPr marL="91440" indent="0">
              <a:spcBef>
                <a:spcPts val="0"/>
              </a:spcBef>
              <a:buSzPts val="2000"/>
              <a:buNone/>
            </a:pPr>
            <a:endParaRPr lang="fr-FR">
              <a:cs typeface="Calibri"/>
            </a:endParaRPr>
          </a:p>
          <a:p>
            <a:pPr marL="91440" indent="0">
              <a:spcBef>
                <a:spcPts val="0"/>
              </a:spcBef>
              <a:buSzPts val="2000"/>
              <a:buNone/>
            </a:pPr>
            <a:r>
              <a:rPr lang="fr-FR">
                <a:cs typeface="Calibri"/>
              </a:rPr>
              <a:t>-accélération et décélération progressive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7. Conclusion</a:t>
            </a:r>
            <a:endParaRPr/>
          </a:p>
        </p:txBody>
      </p:sp>
      <p:pic>
        <p:nvPicPr>
          <p:cNvPr id="2" name="Image 2">
            <a:hlinkClick r:id="" action="ppaction://media"/>
            <a:extLst>
              <a:ext uri="{FF2B5EF4-FFF2-40B4-BE49-F238E27FC236}">
                <a16:creationId xmlns:a16="http://schemas.microsoft.com/office/drawing/2014/main" id="{3A71E47F-DB70-47F8-8502-E9D01D14CB5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959395" y="2623491"/>
            <a:ext cx="6273209" cy="42353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166539-7300-4C74-89BF-EB56C12A4657}"/>
              </a:ext>
            </a:extLst>
          </p:cNvPr>
          <p:cNvSpPr txBox="1"/>
          <p:nvPr/>
        </p:nvSpPr>
        <p:spPr>
          <a:xfrm>
            <a:off x="4724400" y="32004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Cliquez pour ajouter du texte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100BE67-87CC-451B-8BCE-1B6B1E12AF37}"/>
              </a:ext>
            </a:extLst>
          </p:cNvPr>
          <p:cNvSpPr txBox="1"/>
          <p:nvPr/>
        </p:nvSpPr>
        <p:spPr>
          <a:xfrm>
            <a:off x="4867275" y="334327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Cliquez pour ajouter du texte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01178D-9602-42CD-B61F-8CCDD8130C60}"/>
              </a:ext>
            </a:extLst>
          </p:cNvPr>
          <p:cNvSpPr txBox="1"/>
          <p:nvPr/>
        </p:nvSpPr>
        <p:spPr>
          <a:xfrm>
            <a:off x="5010150" y="3486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Cliquez pour ajouter du texte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Sommaire </a:t>
            </a:r>
            <a:endParaRPr/>
          </a:p>
        </p:txBody>
      </p:sp>
      <p:sp>
        <p:nvSpPr>
          <p:cNvPr id="108" name="Google Shape;108;p2"/>
          <p:cNvSpPr txBox="1">
            <a:spLocks noGrp="1"/>
          </p:cNvSpPr>
          <p:nvPr>
            <p:ph idx="1"/>
          </p:nvPr>
        </p:nvSpPr>
        <p:spPr>
          <a:xfrm>
            <a:off x="838200" y="2041285"/>
            <a:ext cx="10515600" cy="456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457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fr-FR" sz="1400"/>
              <a:t>Présentation du sujet</a:t>
            </a:r>
            <a:endParaRPr/>
          </a:p>
          <a:p>
            <a:pPr marL="457200" lvl="0" indent="-45720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fr-FR" sz="1400"/>
              <a:t>Présentation du drone et des logiciels</a:t>
            </a:r>
            <a:endParaRPr/>
          </a:p>
          <a:p>
            <a:pPr marL="749808" lvl="1" indent="-4572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SzPts val="1260"/>
              <a:buFont typeface="Calibri"/>
              <a:buAutoNum type="arabicPeriod"/>
            </a:pPr>
            <a:r>
              <a:rPr lang="fr-FR" sz="1260"/>
              <a:t>Le drone</a:t>
            </a:r>
            <a:endParaRPr/>
          </a:p>
          <a:p>
            <a:pPr marL="749808" lvl="1" indent="-45720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Calibri"/>
              <a:buAutoNum type="arabicPeriod"/>
            </a:pPr>
            <a:r>
              <a:rPr lang="fr-FR" sz="1260"/>
              <a:t>ROS Kinetic</a:t>
            </a:r>
            <a:endParaRPr sz="1260"/>
          </a:p>
          <a:p>
            <a:pPr marL="749808" lvl="1" indent="-45720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Calibri"/>
              <a:buAutoNum type="arabicPeriod"/>
            </a:pPr>
            <a:r>
              <a:rPr lang="fr-FR" sz="1260"/>
              <a:t>Gazebo</a:t>
            </a:r>
            <a:endParaRPr/>
          </a:p>
          <a:p>
            <a:pPr marL="457200" lvl="0" indent="-457200" algn="l" rtl="0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fr-FR" sz="1400"/>
              <a:t>La détection du visage</a:t>
            </a:r>
            <a:endParaRPr/>
          </a:p>
          <a:p>
            <a:pPr marL="749808" lvl="1" indent="-4572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SzPts val="1260"/>
              <a:buFont typeface="Calibri"/>
              <a:buAutoNum type="arabicPeriod"/>
            </a:pPr>
            <a:r>
              <a:rPr lang="fr-FR" sz="1260"/>
              <a:t>Premier algorithme</a:t>
            </a:r>
            <a:endParaRPr/>
          </a:p>
          <a:p>
            <a:pPr marL="749808" lvl="1" indent="-45720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Calibri"/>
              <a:buAutoNum type="arabicPeriod"/>
            </a:pPr>
            <a:r>
              <a:rPr lang="fr-FR" sz="1260"/>
              <a:t>Deuxième algorithme</a:t>
            </a:r>
            <a:endParaRPr/>
          </a:p>
          <a:p>
            <a:pPr marL="749808" lvl="1" indent="-45720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Calibri"/>
              <a:buAutoNum type="arabicPeriod"/>
            </a:pPr>
            <a:r>
              <a:rPr lang="fr-FR" sz="1260"/>
              <a:t>Choix fait  </a:t>
            </a:r>
            <a:endParaRPr/>
          </a:p>
          <a:p>
            <a:pPr marL="457200" lvl="0" indent="-457200" algn="l" rtl="0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fr-FR" sz="1400"/>
              <a:t>Mise en place de Gazebo</a:t>
            </a:r>
            <a:endParaRPr/>
          </a:p>
          <a:p>
            <a:pPr marL="457200" lvl="0" indent="-45720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fr-FR" sz="1400"/>
              <a:t>Mise en mouvement du drone</a:t>
            </a:r>
            <a:endParaRPr/>
          </a:p>
          <a:p>
            <a:pPr marL="457200" lvl="0" indent="-45720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fr-FR" sz="1400"/>
              <a:t>Architecture du projet sous ROS</a:t>
            </a:r>
            <a:endParaRPr/>
          </a:p>
          <a:p>
            <a:pPr marL="457200" lvl="0" indent="-45720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fr-FR" sz="1400"/>
              <a:t>Améliorations possibles</a:t>
            </a:r>
            <a:endParaRPr/>
          </a:p>
          <a:p>
            <a:pPr marL="457200" lvl="0" indent="-45720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fr-FR" sz="1400"/>
              <a:t>Conclusion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2. Présentation du drone et des logiciels</a:t>
            </a:r>
            <a:endParaRPr/>
          </a:p>
        </p:txBody>
      </p:sp>
      <p:pic>
        <p:nvPicPr>
          <p:cNvPr id="120" name="Google Shape;120;p4" descr="Résultat de recherche d'images pour &quot;ardrone&quot;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42466" y="3130110"/>
            <a:ext cx="4281461" cy="178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 descr="Résultat de recherche d'images pour &quot;ros kinetic&quot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825" y="2515467"/>
            <a:ext cx="629602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2.1 Le drone</a:t>
            </a:r>
            <a:endParaRPr/>
          </a:p>
        </p:txBody>
      </p:sp>
      <p:pic>
        <p:nvPicPr>
          <p:cNvPr id="128" name="Google Shape;128;p5" descr="Résultat de recherche d'images pour &quot;ardrone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0924" y="2859522"/>
            <a:ext cx="4281461" cy="178715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/>
        </p:nvSpPr>
        <p:spPr>
          <a:xfrm>
            <a:off x="6457286" y="2363176"/>
            <a:ext cx="4637434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Quadricoptère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Fonctionnement Wi-Fi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Caméra frontal hd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Capteur ultrason pour la hauteur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Vitesse maximale : 18km/h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2.2 ROS Kinetic </a:t>
            </a:r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idx="1"/>
          </p:nvPr>
        </p:nvSpPr>
        <p:spPr>
          <a:xfrm>
            <a:off x="838200" y="1840002"/>
            <a:ext cx="5167223" cy="4336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36" name="Google Shape;136;p6" descr="Résultat de recherche d'images pour &quot;ros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134" y="1805856"/>
            <a:ext cx="3985884" cy="127752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6"/>
          <p:cNvSpPr txBox="1"/>
          <p:nvPr/>
        </p:nvSpPr>
        <p:spPr>
          <a:xfrm>
            <a:off x="6697982" y="1812970"/>
            <a:ext cx="5018930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Utilisation de ROS </a:t>
            </a:r>
            <a:r>
              <a:rPr lang="fr-FR" sz="18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Kinetic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Connection avec le drone par le billet d’un ordinateur (sous </a:t>
            </a:r>
            <a:r>
              <a:rPr lang="fr-FR" sz="18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ubuntu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Plusieurs programmes permettant d’utiliser le drone et ses composants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Permet la création de programme pour utiliser le drone et ses composants (python) à travers un ordinateur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6" descr="Résultat de recherche d'images pour &quot;ros kinetic&quot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0442" y="4744059"/>
            <a:ext cx="1990060" cy="173328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/>
          <p:nvPr/>
        </p:nvSpPr>
        <p:spPr>
          <a:xfrm>
            <a:off x="3227680" y="3295790"/>
            <a:ext cx="381207" cy="12316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 w="158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2.2 ROS Kinetic </a:t>
            </a:r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idx="1"/>
          </p:nvPr>
        </p:nvSpPr>
        <p:spPr>
          <a:xfrm>
            <a:off x="838200" y="208441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fr-FR"/>
              <a:t> </a:t>
            </a:r>
            <a:endParaRPr/>
          </a:p>
        </p:txBody>
      </p:sp>
      <p:sp>
        <p:nvSpPr>
          <p:cNvPr id="146" name="Google Shape;146;p7"/>
          <p:cNvSpPr txBox="1"/>
          <p:nvPr/>
        </p:nvSpPr>
        <p:spPr>
          <a:xfrm>
            <a:off x="964814" y="1937857"/>
            <a:ext cx="10374701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Contrôle du drone avec ROS :</a:t>
            </a:r>
            <a:endParaRPr lang="fr-FR">
              <a:solidFill>
                <a:schemeClr val="dk1"/>
              </a:solidFill>
              <a:latin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Utilisation de 2 vecteurs :</a:t>
            </a:r>
            <a:endParaRPr>
              <a:solidFill>
                <a:schemeClr val="dk1"/>
              </a:solidFill>
              <a:latin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Vecteur de translation (x, y, z)</a:t>
            </a:r>
            <a:endParaRPr>
              <a:solidFill>
                <a:schemeClr val="dk1"/>
              </a:solidFill>
              <a:latin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Vecteur de rotation (</a:t>
            </a:r>
            <a:r>
              <a:rPr lang="fr-FR" sz="1800" b="0" i="0">
                <a:solidFill>
                  <a:srgbClr val="161515"/>
                </a:solidFill>
                <a:latin typeface="Calibri"/>
                <a:ea typeface="Open Sans"/>
                <a:cs typeface="Open Sans"/>
                <a:sym typeface="Open Sans"/>
              </a:rPr>
              <a:t>α, β, γ)</a:t>
            </a:r>
            <a:endParaRPr>
              <a:latin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rgbClr val="161515"/>
              </a:solidFill>
              <a:latin typeface="Calibri"/>
              <a:ea typeface="Open Sans"/>
              <a:cs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61515"/>
              </a:solidFill>
              <a:latin typeface="Calibri"/>
              <a:ea typeface="Open Sans"/>
              <a:cs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161515"/>
                </a:solidFill>
                <a:latin typeface="Calibri"/>
                <a:ea typeface="Open Sans"/>
                <a:cs typeface="Open Sans"/>
                <a:sym typeface="Open Sans"/>
              </a:rPr>
              <a:t>Les vecteurs sont normalisés (varie entre -1 et 1 pour la Vmax)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9964" y="1039241"/>
            <a:ext cx="3778068" cy="4254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2.2 ROS Kinetic </a:t>
            </a:r>
            <a:endParaRPr/>
          </a:p>
        </p:txBody>
      </p:sp>
      <p:sp>
        <p:nvSpPr>
          <p:cNvPr id="153" name="Google Shape;153;p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fr-FR" dirty="0"/>
              <a:t>Fonctionne avec 2 principaux types de programme:</a:t>
            </a:r>
            <a:endParaRPr dirty="0"/>
          </a:p>
          <a:p>
            <a:pPr marL="91440" indent="-127000">
              <a:spcBef>
                <a:spcPts val="1400"/>
              </a:spcBef>
              <a:buSzPts val="2000"/>
              <a:buChar char=" "/>
            </a:pPr>
            <a:r>
              <a:rPr lang="fr-FR" dirty="0"/>
              <a:t>- Les Publishers : publie des données</a:t>
            </a:r>
            <a:endParaRPr lang="fr-FR" dirty="0">
              <a:cs typeface="Calibri"/>
            </a:endParaRPr>
          </a:p>
          <a:p>
            <a:pPr marL="91440" indent="-127000">
              <a:spcBef>
                <a:spcPts val="1400"/>
              </a:spcBef>
              <a:buSzPts val="2000"/>
              <a:buChar char=" "/>
            </a:pPr>
            <a:r>
              <a:rPr lang="fr-FR" dirty="0"/>
              <a:t>- Les </a:t>
            </a:r>
            <a:r>
              <a:rPr lang="fr-FR" dirty="0" err="1"/>
              <a:t>Subscribers</a:t>
            </a:r>
            <a:r>
              <a:rPr lang="fr-FR" dirty="0"/>
              <a:t> : reçoit des données </a:t>
            </a:r>
            <a:endParaRPr lang="fr-FR" dirty="0">
              <a:cs typeface="Calibri"/>
            </a:endParaRPr>
          </a:p>
          <a:p>
            <a:pPr marL="91440" lvl="0" indent="-127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endParaRPr lang="fr-FR">
              <a:cs typeface="Calibri"/>
            </a:endParaRPr>
          </a:p>
          <a:p>
            <a:pPr marL="91440" indent="-127000">
              <a:spcBef>
                <a:spcPts val="1400"/>
              </a:spcBef>
              <a:buSzPts val="2000"/>
              <a:buChar char=" "/>
            </a:pPr>
            <a:r>
              <a:rPr lang="fr-FR" dirty="0">
                <a:cs typeface="Calibri"/>
              </a:rPr>
              <a:t>Permet de faire communiquer les nœuds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2.3 Gazebo </a:t>
            </a:r>
            <a:endParaRPr/>
          </a:p>
        </p:txBody>
      </p:sp>
      <p:pic>
        <p:nvPicPr>
          <p:cNvPr id="159" name="Google Shape;159;p9" descr="Résultat de recherche d'images pour &quot;ros gazebo&quot;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93417" y="2558416"/>
            <a:ext cx="1781175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9"/>
          <p:cNvSpPr txBox="1"/>
          <p:nvPr/>
        </p:nvSpPr>
        <p:spPr>
          <a:xfrm>
            <a:off x="6690049" y="1996751"/>
            <a:ext cx="367626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Permet la création d’un environnement virtuel pour la commande du drone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9" descr="Résultat de recherche d'images pour &quot;ros gazebo&quot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8234" y="2990465"/>
            <a:ext cx="4618944" cy="291978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9"/>
          <p:cNvSpPr/>
          <p:nvPr/>
        </p:nvSpPr>
        <p:spPr>
          <a:xfrm>
            <a:off x="3926047" y="4135773"/>
            <a:ext cx="1266737" cy="62917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3. Schéma de fonctionnement du projet</a:t>
            </a:r>
            <a:endParaRPr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44F0D5D4-3518-4080-87E0-FCE20567D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1178" y="1667474"/>
            <a:ext cx="8658964" cy="4811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01947F54E9844099B87ED49404F946" ma:contentTypeVersion="5" ma:contentTypeDescription="Crée un document." ma:contentTypeScope="" ma:versionID="e628b97fc34613297d2da6d3c9f2f183">
  <xsd:schema xmlns:xsd="http://www.w3.org/2001/XMLSchema" xmlns:xs="http://www.w3.org/2001/XMLSchema" xmlns:p="http://schemas.microsoft.com/office/2006/metadata/properties" xmlns:ns3="3b082b45-bed0-44a7-85d8-b6d12937395e" xmlns:ns4="1d776104-4235-4935-8055-dc9fceef1657" targetNamespace="http://schemas.microsoft.com/office/2006/metadata/properties" ma:root="true" ma:fieldsID="3292f13381debff15392fe3582239bf9" ns3:_="" ns4:_="">
    <xsd:import namespace="3b082b45-bed0-44a7-85d8-b6d12937395e"/>
    <xsd:import namespace="1d776104-4235-4935-8055-dc9fceef16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82b45-bed0-44a7-85d8-b6d1293739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776104-4235-4935-8055-dc9fceef165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15520A-CE3C-460F-A0B3-47DBA0013A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D4E2B8-E5D4-4907-ACCF-0AA96E9EDEA7}">
  <ds:schemaRefs>
    <ds:schemaRef ds:uri="1d776104-4235-4935-8055-dc9fceef1657"/>
    <ds:schemaRef ds:uri="3b082b45-bed0-44a7-85d8-b6d12937395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185889B-45B9-4FBD-8573-532185EC6020}">
  <ds:schemaRefs>
    <ds:schemaRef ds:uri="1d776104-4235-4935-8055-dc9fceef1657"/>
    <ds:schemaRef ds:uri="3b082b45-bed0-44a7-85d8-b6d12937395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19</Slides>
  <Notes>16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0" baseType="lpstr">
      <vt:lpstr>Office Theme</vt:lpstr>
      <vt:lpstr>Projet : The  Face Tracker    </vt:lpstr>
      <vt:lpstr>Sommaire </vt:lpstr>
      <vt:lpstr>2. Présentation du drone et des logiciels</vt:lpstr>
      <vt:lpstr>2.1 Le drone</vt:lpstr>
      <vt:lpstr>2.2 ROS Kinetic </vt:lpstr>
      <vt:lpstr>2.2 ROS Kinetic </vt:lpstr>
      <vt:lpstr>2.2 ROS Kinetic </vt:lpstr>
      <vt:lpstr>2.3 Gazebo </vt:lpstr>
      <vt:lpstr>3. Schéma de fonctionnement du projet</vt:lpstr>
      <vt:lpstr>4. La détection de visage </vt:lpstr>
      <vt:lpstr>4.1 Premier algorithme : Haarcascade Classifier</vt:lpstr>
      <vt:lpstr>4.1 Premier algorithme : Haarcascade Classifier</vt:lpstr>
      <vt:lpstr>4.2 Deuxième algorithme : get_frontal_face_detector</vt:lpstr>
      <vt:lpstr>4.2 Deuxième algorithme : get_frontal_face_detector</vt:lpstr>
      <vt:lpstr>4.2 Deuxième algorithme : get_frontal_face_detector</vt:lpstr>
      <vt:lpstr>4.3 Choix fait</vt:lpstr>
      <vt:lpstr>5. Mise en mouvement du drone</vt:lpstr>
      <vt:lpstr>6. Améliorations possibles</vt:lpstr>
      <vt:lpstr>7.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Drone    </dc:title>
  <dc:creator>Yohan Arnoux</dc:creator>
  <cp:revision>5</cp:revision>
  <dcterms:created xsi:type="dcterms:W3CDTF">2021-02-08T18:42:13Z</dcterms:created>
  <dcterms:modified xsi:type="dcterms:W3CDTF">2021-03-18T20:39:43Z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0x0101004601947F54E9844099B87ED49404F946</vt:lpwstr>
  </property>
</Properties>
</file>